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59" r:id="rId3"/>
  </p:sldIdLst>
  <p:sldSz cx="6858000" cy="9144000" type="screen4x3"/>
  <p:notesSz cx="6805613" cy="9939338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9" autoAdjust="0"/>
    <p:restoredTop sz="94660"/>
  </p:normalViewPr>
  <p:slideViewPr>
    <p:cSldViewPr>
      <p:cViewPr>
        <p:scale>
          <a:sx n="86" d="100"/>
          <a:sy n="86" d="100"/>
        </p:scale>
        <p:origin x="-168" y="5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628C5-1449-4D28-9059-CE2C9870EEE0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24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66494-780B-4653-975F-FA2904CD00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296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66494-780B-4653-975F-FA2904CD006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415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86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7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6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20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30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0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1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91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94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63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60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EA02A-B8F1-42ED-99F3-E9C60D32887F}" type="datetimeFigureOut">
              <a:rPr kumimoji="1" lang="ja-JP" altLang="en-US" smtClean="0"/>
              <a:pPr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22850-8740-411B-B8AD-2DDBD49F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20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 rot="10800000" flipV="1">
            <a:off x="0" y="0"/>
            <a:ext cx="6858000" cy="1187624"/>
          </a:xfr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CN" altLang="en-US" sz="105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国立</a:t>
            </a:r>
            <a:r>
              <a:rPr lang="zh-CN" altLang="en-US" sz="105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大学</a:t>
            </a:r>
            <a:r>
              <a:rPr lang="zh-CN" altLang="en-US" sz="105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法人  豊橋</a:t>
            </a:r>
            <a:r>
              <a:rPr lang="zh-CN" altLang="en-US" sz="105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技術科学</a:t>
            </a:r>
            <a:r>
              <a:rPr lang="zh-CN" altLang="en-US" sz="105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大学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平成２</a:t>
            </a:r>
            <a:r>
              <a:rPr lang="ja-JP" altLang="en-US" sz="105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　社会人向け実践教育プログラム</a:t>
            </a:r>
            <a:r>
              <a:rPr lang="en-US" altLang="ja-JP" sz="105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05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105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05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1050" b="1" dirty="0" smtClean="0">
                <a:solidFill>
                  <a:srgbClr val="FFFF00"/>
                </a:solidFill>
              </a:rPr>
              <a:t>計算</a:t>
            </a:r>
            <a:r>
              <a:rPr lang="ja-JP" altLang="ja-JP" sz="1050" b="1" dirty="0">
                <a:solidFill>
                  <a:srgbClr val="FFFF00"/>
                </a:solidFill>
              </a:rPr>
              <a:t>技術科学実践教育</a:t>
            </a:r>
            <a:r>
              <a:rPr lang="ja-JP" altLang="ja-JP" sz="1050" b="1" dirty="0" smtClean="0">
                <a:solidFill>
                  <a:srgbClr val="FFFF00"/>
                </a:solidFill>
              </a:rPr>
              <a:t>プログラム</a:t>
            </a:r>
            <a:r>
              <a:rPr lang="en-US" altLang="ja-JP" sz="2700" b="1" dirty="0" smtClean="0">
                <a:solidFill>
                  <a:schemeClr val="bg1"/>
                </a:solidFill>
              </a:rPr>
              <a:t/>
            </a:r>
            <a:br>
              <a:rPr lang="en-US" altLang="ja-JP" sz="2700" b="1" dirty="0" smtClean="0">
                <a:solidFill>
                  <a:schemeClr val="bg1"/>
                </a:solidFill>
              </a:rPr>
            </a:br>
            <a:r>
              <a:rPr lang="ja-JP" altLang="en-US" sz="2700" b="1" dirty="0" smtClean="0">
                <a:solidFill>
                  <a:schemeClr val="bg1"/>
                </a:solidFill>
              </a:rPr>
              <a:t>最先端データサイエンス講座</a:t>
            </a:r>
            <a:endParaRPr kumimoji="1" lang="ja-JP" altLang="en-US" sz="27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0034" y="2267744"/>
            <a:ext cx="6441752" cy="579545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ja-JP" altLang="en-US" sz="1000" b="1" dirty="0" smtClean="0">
                <a:solidFill>
                  <a:srgbClr val="FF0000"/>
                </a:solidFill>
                <a:latin typeface="+mj-ea"/>
              </a:rPr>
              <a:t>＜テーマ＞　</a:t>
            </a:r>
            <a:r>
              <a:rPr lang="ja-JP" altLang="en-US" sz="1200" b="1" dirty="0" smtClean="0">
                <a:solidFill>
                  <a:srgbClr val="FF0000"/>
                </a:solidFill>
                <a:latin typeface="+mj-ea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「最先端データサイエンス講座」</a:t>
            </a:r>
            <a:endParaRPr lang="ja-JP" altLang="ja-JP" sz="1200" dirty="0">
              <a:solidFill>
                <a:schemeClr val="tx1"/>
              </a:solidFill>
              <a:latin typeface="+mn-ea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 smtClean="0">
                <a:solidFill>
                  <a:srgbClr val="FF0000"/>
                </a:solidFill>
                <a:latin typeface="+mj-ea"/>
              </a:rPr>
              <a:t>＜</a:t>
            </a:r>
            <a:r>
              <a:rPr lang="ja-JP" altLang="en-US" sz="1000" b="1" dirty="0">
                <a:solidFill>
                  <a:srgbClr val="FF0000"/>
                </a:solidFill>
                <a:latin typeface="+mj-ea"/>
              </a:rPr>
              <a:t>スケジュール</a:t>
            </a:r>
            <a:r>
              <a:rPr lang="ja-JP" altLang="en-US" sz="1000" b="1" dirty="0" smtClean="0">
                <a:solidFill>
                  <a:srgbClr val="FF0000"/>
                </a:solidFill>
                <a:latin typeface="+mj-ea"/>
              </a:rPr>
              <a:t>＞</a:t>
            </a:r>
            <a:r>
              <a:rPr lang="ja-JP" altLang="en-US" sz="1000" b="1" dirty="0">
                <a:solidFill>
                  <a:srgbClr val="FF0000"/>
                </a:solidFill>
                <a:latin typeface="+mj-ea"/>
              </a:rPr>
              <a:t>　</a:t>
            </a:r>
            <a:r>
              <a:rPr lang="en-US" altLang="ja-JP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／</a:t>
            </a:r>
            <a:r>
              <a:rPr lang="en-US" altLang="ja-JP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13(</a:t>
            </a: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月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10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時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分～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時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分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『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データサイエンスの基礎講座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』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</a:t>
            </a: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 濱田　信次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　　　　　　　　　　　　　　　　　　　　　　　　　　　　　　（豊橋技術科学大学　社会連携推進センター）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『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データサイエンスが創る新世界～趣旨説明～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』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後藤　仁志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　　　　　　　　　　　　　　　　　　　　　　　　　　　　　　（豊橋技術科学大学　情報・知能工学系）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『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ビッグデータ同化：</a:t>
            </a: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未来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の天気予報へ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』 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大塚　成徳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　　　　　　　　　　　　　　　　　　　　　　　　　　　　　　（理化学研究所　計算科学研究機構）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『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農業ビッグデータの構築と解析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』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   平藤　雅之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　　　　　　　　　　　　　　　　　　　　　　　　　　　　　　（農業・食品産業技術総合研究機構）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『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医療ビッグデータ解析の現状と将来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』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満武　巨裕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　　　　　　　　　　　　　　　　　　　　　　　　　　　　　　（医療経済研究機構）　　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『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データ駆動型化学へのパラダイムシフト</a:t>
            </a:r>
            <a:r>
              <a:rPr lang="en-US" altLang="ja-JP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』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船津　公人</a:t>
            </a:r>
            <a:endParaRPr lang="en-US" altLang="ja-JP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　　　　　　　　　　　　　　　　　　　　　　　　　　　　　　（東京大学　大学院工学系研究科）</a:t>
            </a:r>
            <a:endParaRPr lang="en-US" altLang="ja-JP" sz="1000" b="1" dirty="0" smtClean="0">
              <a:solidFill>
                <a:srgbClr val="FF0000"/>
              </a:solidFill>
              <a:latin typeface="+mj-ea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 smtClean="0">
                <a:solidFill>
                  <a:srgbClr val="FF0000"/>
                </a:solidFill>
                <a:latin typeface="+mj-ea"/>
              </a:rPr>
              <a:t>＜対象者＞　</a:t>
            </a:r>
            <a:r>
              <a:rPr lang="ja-JP" altLang="en-US" sz="1000" dirty="0" smtClean="0">
                <a:solidFill>
                  <a:schemeClr val="tx1"/>
                </a:solidFill>
                <a:latin typeface="+mj-ea"/>
              </a:rPr>
              <a:t>本学教職員、本学学生、一般（大学理工系学部卒業程度以上が望ましい）</a:t>
            </a:r>
            <a:endParaRPr lang="en-US" altLang="ja-JP" sz="1000" dirty="0" smtClean="0">
              <a:solidFill>
                <a:schemeClr val="tx1"/>
              </a:solidFill>
              <a:latin typeface="+mj-ea"/>
            </a:endParaRPr>
          </a:p>
          <a:p>
            <a:pPr marL="712788" indent="-712788" algn="l">
              <a:spcBef>
                <a:spcPts val="600"/>
              </a:spcBef>
            </a:pPr>
            <a:r>
              <a:rPr lang="ja-JP" altLang="en-US" sz="1000" b="1" dirty="0" smtClean="0">
                <a:solidFill>
                  <a:srgbClr val="FF0000"/>
                </a:solidFill>
                <a:latin typeface="+mj-ea"/>
              </a:rPr>
              <a:t>＜定　</a:t>
            </a:r>
            <a:r>
              <a:rPr lang="ja-JP" altLang="en-US" sz="1000" b="1" dirty="0">
                <a:solidFill>
                  <a:srgbClr val="FF0000"/>
                </a:solidFill>
                <a:latin typeface="+mj-ea"/>
              </a:rPr>
              <a:t> </a:t>
            </a:r>
            <a:r>
              <a:rPr lang="ja-JP" altLang="en-US" sz="1000" b="1" dirty="0" smtClean="0">
                <a:solidFill>
                  <a:srgbClr val="FF0000"/>
                </a:solidFill>
                <a:latin typeface="+mj-ea"/>
              </a:rPr>
              <a:t>員＞　</a:t>
            </a:r>
            <a:r>
              <a:rPr lang="en-US" altLang="ja-JP" sz="1000" dirty="0" smtClean="0">
                <a:solidFill>
                  <a:schemeClr val="tx1"/>
                </a:solidFill>
                <a:latin typeface="+mj-ea"/>
              </a:rPr>
              <a:t>100</a:t>
            </a:r>
            <a:r>
              <a:rPr lang="ja-JP" altLang="en-US" sz="1000" dirty="0" smtClean="0">
                <a:solidFill>
                  <a:schemeClr val="tx1"/>
                </a:solidFill>
                <a:latin typeface="+mj-ea"/>
              </a:rPr>
              <a:t>名程度</a:t>
            </a:r>
            <a:endParaRPr lang="en-US" altLang="ja-JP" sz="1000" b="1" dirty="0" smtClean="0">
              <a:solidFill>
                <a:srgbClr val="FF0000"/>
              </a:solidFill>
              <a:latin typeface="+mj-ea"/>
            </a:endParaRPr>
          </a:p>
          <a:p>
            <a:pPr algn="l">
              <a:spcBef>
                <a:spcPts val="600"/>
              </a:spcBef>
              <a:tabLst>
                <a:tab pos="712788" algn="l"/>
              </a:tabLst>
            </a:pPr>
            <a:r>
              <a:rPr lang="ja-JP" altLang="en-US" sz="1000" b="1" dirty="0" smtClean="0">
                <a:solidFill>
                  <a:srgbClr val="FF0000"/>
                </a:solidFill>
                <a:latin typeface="+mj-ea"/>
              </a:rPr>
              <a:t>＜参加費＞</a:t>
            </a:r>
            <a:r>
              <a:rPr lang="en-US" altLang="ja-JP" sz="1000" b="1" dirty="0" smtClean="0">
                <a:solidFill>
                  <a:srgbClr val="FF0000"/>
                </a:solidFill>
                <a:latin typeface="+mj-ea"/>
              </a:rPr>
              <a:t>	</a:t>
            </a:r>
            <a:r>
              <a:rPr lang="ja-JP" alt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無料</a:t>
            </a:r>
            <a:endParaRPr lang="en-US" altLang="ja-JP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  <a:tabLst>
                <a:tab pos="712788" algn="l"/>
              </a:tabLst>
            </a:pP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＜概　 要＞</a:t>
            </a:r>
            <a:endParaRPr lang="en-US" altLang="ja-JP" sz="1000" b="1" dirty="0">
              <a:solidFill>
                <a:srgbClr val="FF0000"/>
              </a:solidFill>
              <a:latin typeface="+mn-ea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</a:rPr>
              <a:t>    </a:t>
            </a:r>
            <a:r>
              <a:rPr lang="ja-JP" altLang="ja-JP" sz="1000" dirty="0" smtClean="0">
                <a:solidFill>
                  <a:schemeClr val="tx1"/>
                </a:solidFill>
              </a:rPr>
              <a:t>豊橋</a:t>
            </a:r>
            <a:r>
              <a:rPr lang="ja-JP" altLang="ja-JP" sz="1000" dirty="0">
                <a:solidFill>
                  <a:schemeClr val="tx1"/>
                </a:solidFill>
              </a:rPr>
              <a:t>技術科学大学では，スパコンを含む高速コンピュータを利活用できるシミュレーション技術者の育成に取り組んでいますが，同様に高速コンピュータを活用する新しい科学として，「データサイエンス」や「機械学習」に大きな注目が集まっています。それは，インターネット，センサー，シミュレーション等から生成される多種多様の大量データと対峙し，そこからヒトの経験や英知では見いだせない相関・因果関係を導き出すための科学技術であり，既に，ロボット（人工</a:t>
            </a:r>
            <a:r>
              <a:rPr lang="ja-JP" altLang="en-US" sz="1000" dirty="0">
                <a:solidFill>
                  <a:schemeClr val="tx1"/>
                </a:solidFill>
              </a:rPr>
              <a:t>知</a:t>
            </a:r>
            <a:r>
              <a:rPr lang="ja-JP" altLang="ja-JP" sz="1000" dirty="0">
                <a:solidFill>
                  <a:schemeClr val="tx1"/>
                </a:solidFill>
              </a:rPr>
              <a:t>能）やビジネス（マーケッティング）などの様々な分野で実践応用が始まっています</a:t>
            </a:r>
            <a:r>
              <a:rPr lang="ja-JP" altLang="ja-JP" sz="1000" dirty="0" smtClean="0">
                <a:solidFill>
                  <a:schemeClr val="tx1"/>
                </a:solidFill>
              </a:rPr>
              <a:t>。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</a:rPr>
              <a:t>    </a:t>
            </a:r>
            <a:r>
              <a:rPr lang="ja-JP" altLang="ja-JP" sz="1000" dirty="0" smtClean="0">
                <a:solidFill>
                  <a:schemeClr val="tx1"/>
                </a:solidFill>
              </a:rPr>
              <a:t>そこ</a:t>
            </a:r>
            <a:r>
              <a:rPr lang="ja-JP" altLang="ja-JP" sz="1000" dirty="0">
                <a:solidFill>
                  <a:schemeClr val="tx1"/>
                </a:solidFill>
              </a:rPr>
              <a:t>で本学では，新しい時代を担う「技術科学」人材に必須となる「データサイエンス」について，その基本的知識（統計学や機械学習）を習得し，より発展的な応用事例や研究事例から理解を深める機会として，『最先端データサイエンス講座』を開催いたします。</a:t>
            </a:r>
          </a:p>
          <a:p>
            <a:pPr algn="l"/>
            <a:endParaRPr lang="ja-JP" altLang="ja-JP" sz="1000" dirty="0">
              <a:solidFill>
                <a:schemeClr val="tx1"/>
              </a:solidFill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 rot="10800000" flipV="1">
            <a:off x="0" y="1115617"/>
            <a:ext cx="6858000" cy="10081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/>
              <a:t>　　　</a:t>
            </a:r>
            <a:endParaRPr lang="ja-JP" altLang="en-US" sz="27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64704" y="1122128"/>
            <a:ext cx="54006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日時： </a:t>
            </a:r>
            <a:r>
              <a:rPr kumimoji="1" lang="en-US" altLang="ja-JP" sz="2400" dirty="0" smtClean="0"/>
              <a:t>2017</a:t>
            </a:r>
            <a:r>
              <a:rPr kumimoji="1" lang="ja-JP" altLang="en-US" sz="2400" dirty="0" smtClean="0"/>
              <a:t>年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13</a:t>
            </a:r>
            <a:r>
              <a:rPr kumimoji="1" lang="ja-JP" altLang="en-US" sz="2400" dirty="0" smtClean="0"/>
              <a:t>日</a:t>
            </a:r>
            <a:r>
              <a:rPr kumimoji="1" lang="ja-JP" altLang="en-US" sz="1200" dirty="0" smtClean="0"/>
              <a:t>（</a:t>
            </a:r>
            <a:r>
              <a:rPr lang="ja-JP" altLang="en-US" sz="1200" dirty="0"/>
              <a:t>月</a:t>
            </a:r>
            <a:r>
              <a:rPr kumimoji="1" lang="ja-JP" altLang="en-US" sz="1200" dirty="0" smtClean="0"/>
              <a:t>）</a:t>
            </a:r>
            <a:endParaRPr kumimoji="1" lang="en-US" altLang="ja-JP" sz="1200" dirty="0" smtClean="0"/>
          </a:p>
          <a:p>
            <a:r>
              <a:rPr lang="ja-JP" altLang="en-US" sz="1000" dirty="0" smtClean="0"/>
              <a:t>　　　　　　　　                     会場：</a:t>
            </a:r>
            <a:r>
              <a:rPr lang="ja-JP" altLang="en-US" sz="1100" b="1" dirty="0" smtClean="0"/>
              <a:t>豊橋技術科学大学　</a:t>
            </a:r>
            <a:r>
              <a:rPr lang="en-US" altLang="ja-JP" sz="1100" b="1" dirty="0" smtClean="0"/>
              <a:t>A1</a:t>
            </a:r>
            <a:r>
              <a:rPr lang="ja-JP" altLang="en-US" sz="1100" b="1" dirty="0" smtClean="0"/>
              <a:t>講義棟（</a:t>
            </a:r>
            <a:r>
              <a:rPr lang="en-US" altLang="ja-JP" sz="1100" b="1" dirty="0" smtClean="0"/>
              <a:t>A1-101)</a:t>
            </a:r>
          </a:p>
          <a:p>
            <a:endParaRPr kumimoji="1" lang="en-US" altLang="ja-JP" sz="800" dirty="0" smtClean="0"/>
          </a:p>
          <a:p>
            <a:r>
              <a:rPr kumimoji="1" lang="ja-JP" altLang="en-US" sz="800" dirty="0" smtClean="0"/>
              <a:t>主催　：</a:t>
            </a:r>
            <a:r>
              <a:rPr lang="ja-JP" altLang="ja-JP" sz="800" dirty="0"/>
              <a:t>豊橋技術科学大学　</a:t>
            </a:r>
            <a:r>
              <a:rPr lang="ja-JP" altLang="ja-JP" sz="800" dirty="0" smtClean="0"/>
              <a:t>電気</a:t>
            </a:r>
            <a:r>
              <a:rPr lang="ja-JP" altLang="ja-JP" sz="800" dirty="0"/>
              <a:t>・電子情報工学</a:t>
            </a:r>
            <a:r>
              <a:rPr lang="ja-JP" altLang="ja-JP" sz="800" dirty="0" smtClean="0"/>
              <a:t>系</a:t>
            </a:r>
            <a:r>
              <a:rPr lang="ja-JP" altLang="en-US" sz="800" dirty="0" smtClean="0"/>
              <a:t>／</a:t>
            </a:r>
            <a:r>
              <a:rPr lang="ja-JP" altLang="ja-JP" sz="800" dirty="0" smtClean="0"/>
              <a:t>情報</a:t>
            </a:r>
            <a:r>
              <a:rPr lang="ja-JP" altLang="ja-JP" sz="800" dirty="0"/>
              <a:t>・知能工学</a:t>
            </a:r>
            <a:r>
              <a:rPr lang="ja-JP" altLang="ja-JP" sz="800" dirty="0" smtClean="0"/>
              <a:t>系</a:t>
            </a:r>
            <a:r>
              <a:rPr lang="ja-JP" altLang="en-US" sz="800" dirty="0" smtClean="0"/>
              <a:t>／環境・生命</a:t>
            </a:r>
            <a:r>
              <a:rPr lang="ja-JP" altLang="ja-JP" sz="800" dirty="0" smtClean="0"/>
              <a:t>工学系</a:t>
            </a:r>
            <a:endParaRPr lang="en-US" altLang="ja-JP" sz="800" dirty="0" smtClean="0"/>
          </a:p>
          <a:p>
            <a:r>
              <a:rPr lang="ja-JP" altLang="en-US" sz="800" dirty="0" smtClean="0"/>
              <a:t>共催　：</a:t>
            </a:r>
            <a:r>
              <a:rPr lang="ja-JP" altLang="en-US" sz="800" dirty="0"/>
              <a:t>豊橋技術科学</a:t>
            </a:r>
            <a:r>
              <a:rPr lang="ja-JP" altLang="en-US" sz="800" dirty="0" smtClean="0"/>
              <a:t>大学　社会連携推進センター／先端バイオリサーチセンター／エレクトロニクス先端融合研究所</a:t>
            </a:r>
            <a:endParaRPr kumimoji="1" lang="ja-JP" altLang="en-US" sz="800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 rot="10800000" flipV="1">
            <a:off x="1910" y="7956376"/>
            <a:ext cx="6858000" cy="118762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600" b="1" dirty="0" smtClean="0"/>
              <a:t>　</a:t>
            </a:r>
            <a:r>
              <a:rPr lang="en-US" altLang="ja-JP" b="1" dirty="0" smtClean="0">
                <a:solidFill>
                  <a:schemeClr val="bg1"/>
                </a:solidFill>
              </a:rPr>
              <a:t>【</a:t>
            </a:r>
            <a:r>
              <a:rPr lang="ja-JP" altLang="ja-JP" dirty="0" smtClean="0">
                <a:solidFill>
                  <a:schemeClr val="bg1"/>
                </a:solidFill>
              </a:rPr>
              <a:t>申込み</a:t>
            </a:r>
            <a:r>
              <a:rPr lang="ja-JP" altLang="en-US" dirty="0" smtClean="0">
                <a:solidFill>
                  <a:schemeClr val="bg1"/>
                </a:solidFill>
              </a:rPr>
              <a:t>方法</a:t>
            </a:r>
            <a:r>
              <a:rPr lang="en-US" altLang="ja-JP" dirty="0" smtClean="0">
                <a:solidFill>
                  <a:schemeClr val="bg1"/>
                </a:solidFill>
              </a:rPr>
              <a:t>】</a:t>
            </a:r>
            <a:r>
              <a:rPr lang="ja-JP" altLang="ja-JP" dirty="0" smtClean="0">
                <a:solidFill>
                  <a:schemeClr val="bg1"/>
                </a:solidFill>
              </a:rPr>
              <a:t> </a:t>
            </a:r>
            <a:endParaRPr lang="en-US" altLang="ja-JP" dirty="0" smtClean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ja-JP" altLang="en-US" sz="4000" dirty="0">
                <a:solidFill>
                  <a:schemeClr val="bg1"/>
                </a:solidFill>
              </a:rPr>
              <a:t>　</a:t>
            </a:r>
            <a:r>
              <a:rPr lang="ja-JP" altLang="ja-JP" sz="4000" dirty="0" smtClean="0">
                <a:solidFill>
                  <a:schemeClr val="bg1"/>
                </a:solidFill>
              </a:rPr>
              <a:t>別紙</a:t>
            </a:r>
            <a:r>
              <a:rPr lang="ja-JP" altLang="ja-JP" sz="4000" dirty="0">
                <a:solidFill>
                  <a:schemeClr val="bg1"/>
                </a:solidFill>
              </a:rPr>
              <a:t>「参加申込書」に内容を明記の上，</a:t>
            </a:r>
            <a:r>
              <a:rPr lang="en-US" altLang="ja-JP" sz="4000" dirty="0">
                <a:solidFill>
                  <a:schemeClr val="bg1"/>
                </a:solidFill>
              </a:rPr>
              <a:t>E-mail</a:t>
            </a:r>
            <a:r>
              <a:rPr lang="ja-JP" altLang="ja-JP" sz="4000" dirty="0">
                <a:solidFill>
                  <a:schemeClr val="bg1"/>
                </a:solidFill>
              </a:rPr>
              <a:t>（</a:t>
            </a:r>
            <a:r>
              <a:rPr lang="ja-JP" altLang="en-US" sz="4000" dirty="0">
                <a:solidFill>
                  <a:schemeClr val="bg1"/>
                </a:solidFill>
              </a:rPr>
              <a:t>研究支援課</a:t>
            </a:r>
            <a:r>
              <a:rPr lang="en-US" altLang="ja-JP" sz="4000" dirty="0">
                <a:solidFill>
                  <a:schemeClr val="bg1"/>
                </a:solidFill>
              </a:rPr>
              <a:t>   </a:t>
            </a:r>
            <a:r>
              <a:rPr lang="ja-JP" altLang="en-US" sz="4000" dirty="0">
                <a:solidFill>
                  <a:schemeClr val="bg1"/>
                </a:solidFill>
              </a:rPr>
              <a:t>社会連携支援室</a:t>
            </a:r>
            <a:r>
              <a:rPr lang="en-US" altLang="ja-JP" sz="4000" dirty="0">
                <a:solidFill>
                  <a:schemeClr val="bg1"/>
                </a:solidFill>
              </a:rPr>
              <a:t> jinzai@office.tut.ac.jp  0532-81-5188</a:t>
            </a:r>
            <a:r>
              <a:rPr lang="ja-JP" altLang="ja-JP" sz="4000" dirty="0">
                <a:solidFill>
                  <a:schemeClr val="bg1"/>
                </a:solidFill>
              </a:rPr>
              <a:t>）</a:t>
            </a:r>
            <a:endParaRPr lang="en-US" altLang="ja-JP" sz="4000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ja-JP" altLang="en-US" sz="4000" dirty="0">
                <a:solidFill>
                  <a:schemeClr val="bg1"/>
                </a:solidFill>
              </a:rPr>
              <a:t>　</a:t>
            </a:r>
            <a:r>
              <a:rPr lang="ja-JP" altLang="ja-JP" sz="4000" dirty="0">
                <a:solidFill>
                  <a:schemeClr val="bg1"/>
                </a:solidFill>
              </a:rPr>
              <a:t>にてお申込ください</a:t>
            </a:r>
            <a:r>
              <a:rPr lang="ja-JP" altLang="ja-JP" sz="4000" dirty="0" smtClean="0">
                <a:solidFill>
                  <a:schemeClr val="bg1"/>
                </a:solidFill>
              </a:rPr>
              <a:t>。</a:t>
            </a:r>
            <a:endParaRPr lang="en-US" altLang="ja-JP" sz="4000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ja-JP" altLang="en-US" sz="4000" dirty="0">
                <a:solidFill>
                  <a:schemeClr val="bg1"/>
                </a:solidFill>
              </a:rPr>
              <a:t>　尚、関係資料は下記サイトからダウンロード可能です。　　　</a:t>
            </a:r>
            <a:endParaRPr lang="en-US" altLang="ja-JP" sz="4000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ja-JP" altLang="en-US" sz="4000" dirty="0">
                <a:solidFill>
                  <a:schemeClr val="bg1"/>
                </a:solidFill>
              </a:rPr>
              <a:t>　</a:t>
            </a:r>
            <a:r>
              <a:rPr lang="en-US" altLang="ja-JP" sz="4000" dirty="0">
                <a:solidFill>
                  <a:schemeClr val="bg1"/>
                </a:solidFill>
              </a:rPr>
              <a:t> http://www.sharen.tut.ac.jp/    </a:t>
            </a:r>
            <a:r>
              <a:rPr lang="ja-JP" altLang="en-US" sz="4000" dirty="0">
                <a:solidFill>
                  <a:schemeClr val="bg1"/>
                </a:solidFill>
              </a:rPr>
              <a:t>（社会連携推進センターホームページ　新着情報）　</a:t>
            </a:r>
            <a:endParaRPr lang="en-US" altLang="ja-JP" sz="4000" dirty="0" smtClean="0">
              <a:solidFill>
                <a:schemeClr val="bg1"/>
              </a:solidFill>
            </a:endParaRPr>
          </a:p>
          <a:p>
            <a:pPr algn="l"/>
            <a:endParaRPr lang="en-US" altLang="ja-JP" sz="48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4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申込み期限</a:t>
            </a:r>
            <a:r>
              <a:rPr lang="ja-JP" altLang="ja-JP" sz="4800" dirty="0" smtClean="0">
                <a:solidFill>
                  <a:srgbClr val="FFFF00"/>
                </a:solidFill>
              </a:rPr>
              <a:t> </a:t>
            </a:r>
            <a:r>
              <a:rPr lang="ja-JP" altLang="en-US" sz="4800" dirty="0" smtClean="0">
                <a:solidFill>
                  <a:srgbClr val="FFFF00"/>
                </a:solidFill>
              </a:rPr>
              <a:t>　　</a:t>
            </a:r>
            <a:r>
              <a:rPr lang="en-US" altLang="ja-JP" sz="4800" dirty="0" smtClean="0">
                <a:solidFill>
                  <a:srgbClr val="FFFF00"/>
                </a:solidFill>
              </a:rPr>
              <a:t>2017</a:t>
            </a:r>
            <a:r>
              <a:rPr lang="ja-JP" altLang="ja-JP" sz="4800" b="1" dirty="0" smtClean="0">
                <a:solidFill>
                  <a:srgbClr val="FFFF00"/>
                </a:solidFill>
              </a:rPr>
              <a:t>年</a:t>
            </a:r>
            <a:r>
              <a:rPr lang="en-US" altLang="ja-JP" sz="4800" b="1" dirty="0">
                <a:solidFill>
                  <a:srgbClr val="FFFF00"/>
                </a:solidFill>
              </a:rPr>
              <a:t>3</a:t>
            </a:r>
            <a:r>
              <a:rPr lang="ja-JP" altLang="ja-JP" sz="4800" b="1" dirty="0" smtClean="0">
                <a:solidFill>
                  <a:srgbClr val="FFFF00"/>
                </a:solidFill>
              </a:rPr>
              <a:t>月</a:t>
            </a:r>
            <a:r>
              <a:rPr lang="en-US" altLang="ja-JP" sz="4800" b="1" dirty="0">
                <a:solidFill>
                  <a:srgbClr val="FFFF00"/>
                </a:solidFill>
              </a:rPr>
              <a:t>9</a:t>
            </a:r>
            <a:r>
              <a:rPr lang="ja-JP" altLang="ja-JP" sz="4800" b="1" dirty="0" smtClean="0">
                <a:solidFill>
                  <a:srgbClr val="FFFF00"/>
                </a:solidFill>
              </a:rPr>
              <a:t>日（</a:t>
            </a:r>
            <a:r>
              <a:rPr lang="ja-JP" altLang="en-US" sz="4800" b="1" dirty="0">
                <a:solidFill>
                  <a:srgbClr val="FFFF00"/>
                </a:solidFill>
              </a:rPr>
              <a:t>木</a:t>
            </a:r>
            <a:r>
              <a:rPr lang="ja-JP" altLang="ja-JP" sz="4800" b="1" dirty="0" smtClean="0">
                <a:solidFill>
                  <a:srgbClr val="FFFF00"/>
                </a:solidFill>
              </a:rPr>
              <a:t>） 必着</a:t>
            </a:r>
            <a:r>
              <a:rPr lang="ja-JP" altLang="ja-JP" sz="4800" dirty="0">
                <a:solidFill>
                  <a:schemeClr val="bg1"/>
                </a:solidFill>
              </a:rPr>
              <a:t>　</a:t>
            </a:r>
            <a:r>
              <a:rPr lang="ja-JP" altLang="ja-JP" sz="2800" dirty="0">
                <a:solidFill>
                  <a:schemeClr val="bg1"/>
                </a:solidFill>
              </a:rPr>
              <a:t>　　　</a:t>
            </a:r>
            <a:r>
              <a:rPr lang="en-US" altLang="ja-JP" sz="2800" dirty="0" smtClean="0">
                <a:solidFill>
                  <a:schemeClr val="bg1"/>
                </a:solidFill>
              </a:rPr>
              <a:t> </a:t>
            </a:r>
            <a:r>
              <a:rPr lang="ja-JP" altLang="ja-JP" sz="2800" dirty="0">
                <a:solidFill>
                  <a:schemeClr val="bg1"/>
                </a:solidFill>
              </a:rPr>
              <a:t>　</a:t>
            </a:r>
            <a:r>
              <a:rPr lang="en-US" altLang="ja-JP" sz="105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05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lang="ja-JP" altLang="en-US" sz="27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137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2656" y="179512"/>
            <a:ext cx="6172200" cy="605416"/>
          </a:xfrm>
        </p:spPr>
        <p:txBody>
          <a:bodyPr>
            <a:noAutofit/>
          </a:bodyPr>
          <a:lstStyle/>
          <a:p>
            <a:r>
              <a:rPr kumimoji="1" lang="ja-JP" altLang="en-US" sz="2000" dirty="0" smtClean="0"/>
              <a:t>開講スケジュール</a:t>
            </a:r>
            <a:endParaRPr kumimoji="1" lang="ja-JP" altLang="en-US" sz="20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64094"/>
              </p:ext>
            </p:extLst>
          </p:nvPr>
        </p:nvGraphicFramePr>
        <p:xfrm>
          <a:off x="548680" y="827584"/>
          <a:ext cx="5867183" cy="3783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864096"/>
                <a:gridCol w="2376264"/>
                <a:gridCol w="1690719"/>
              </a:tblGrid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日　　</a:t>
                      </a:r>
                      <a:r>
                        <a:rPr lang="ja-JP" sz="1050" kern="100" dirty="0" smtClean="0">
                          <a:effectLst/>
                          <a:latin typeface="+mn-ea"/>
                          <a:ea typeface="+mn-ea"/>
                        </a:rPr>
                        <a:t>程</a:t>
                      </a:r>
                      <a:r>
                        <a:rPr lang="ja-JP" altLang="en-US" sz="1050" kern="100" dirty="0" smtClean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sz="1050" kern="100" baseline="300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+mn-ea"/>
                          <a:ea typeface="+mn-ea"/>
                        </a:rPr>
                        <a:t>時</a:t>
                      </a:r>
                      <a:r>
                        <a:rPr lang="ja-JP" altLang="en-US" sz="1050" kern="100" dirty="0" smtClean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　間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50" kern="100" dirty="0" smtClean="0">
                          <a:effectLst/>
                          <a:latin typeface="+mn-ea"/>
                          <a:ea typeface="+mn-ea"/>
                        </a:rPr>
                        <a:t>科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050" kern="100" dirty="0" smtClean="0">
                          <a:effectLst/>
                          <a:latin typeface="+mn-ea"/>
                          <a:ea typeface="+mn-ea"/>
                        </a:rPr>
                        <a:t>　　　　</a:t>
                      </a:r>
                      <a:r>
                        <a:rPr lang="ja-JP" sz="1050" kern="100" dirty="0" smtClean="0">
                          <a:effectLst/>
                          <a:latin typeface="+mn-ea"/>
                          <a:ea typeface="+mn-ea"/>
                        </a:rPr>
                        <a:t>目</a:t>
                      </a:r>
                      <a:r>
                        <a:rPr lang="ja-JP" altLang="en-US" sz="1050" kern="100" dirty="0" smtClean="0">
                          <a:effectLst/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lang="ja-JP" sz="1050" kern="100" dirty="0" smtClean="0">
                          <a:effectLst/>
                          <a:latin typeface="+mn-ea"/>
                          <a:ea typeface="+mn-ea"/>
                        </a:rPr>
                        <a:t>名</a:t>
                      </a:r>
                      <a:r>
                        <a:rPr lang="en-US" altLang="ja-JP" sz="1050" kern="100" dirty="0" smtClean="0">
                          <a:effectLst/>
                          <a:latin typeface="+mn-ea"/>
                          <a:ea typeface="+mn-ea"/>
                        </a:rPr>
                        <a:t>  </a:t>
                      </a:r>
                      <a:endParaRPr lang="ja-JP" altLang="ja-JP" sz="1050" kern="100" baseline="300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講　　　　師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</a:tr>
              <a:tr h="504056">
                <a:tc rowSpan="7">
                  <a:txBody>
                    <a:bodyPr/>
                    <a:lstStyle/>
                    <a:p>
                      <a:pPr marL="3365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日（月）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ja-JP" altLang="en-US" sz="900" kern="100" dirty="0" smtClean="0"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00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データサイエンスの基礎講座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濱田　信次　　　　　　　　　　　　　　　</a:t>
                      </a:r>
                      <a:r>
                        <a:rPr lang="ja-JP" altLang="en-US" sz="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（豊橋技術科学大学　社会連携推進センター）</a:t>
                      </a:r>
                      <a:endParaRPr lang="en-US" altLang="ja-JP" sz="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26509">
                <a:tc vMerge="1">
                  <a:txBody>
                    <a:bodyPr/>
                    <a:lstStyle/>
                    <a:p>
                      <a:pPr marL="3365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ja-JP" altLang="en-US" sz="900" kern="100" dirty="0" smtClean="0"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30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データサイエンスが創る新世界～趣旨説明～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8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後藤　仁志　　　　　　　　　　　　　　　</a:t>
                      </a:r>
                      <a:r>
                        <a:rPr lang="ja-JP" altLang="en-US" sz="7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（豊橋技術科学大学　情報・知能工学系）</a:t>
                      </a:r>
                      <a:endParaRPr lang="en-US" altLang="ja-JP" sz="7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6509">
                <a:tc vMerge="1">
                  <a:txBody>
                    <a:bodyPr/>
                    <a:lstStyle/>
                    <a:p>
                      <a:pPr marL="3365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13: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ja-JP" altLang="en-US" sz="900" kern="100" dirty="0" smtClean="0"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sz="900" kern="100" dirty="0" smtClean="0">
                          <a:effectLst/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</a:rPr>
                        <a:t>20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ビッグデータ同化：未来の天気予報へ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8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大塚　成徳　　　　　　　　　　　　　　（理化学研究所計算科学研究機構）</a:t>
                      </a:r>
                      <a:endParaRPr lang="ja-JP" sz="8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6509">
                <a:tc vMerge="1">
                  <a:txBody>
                    <a:bodyPr/>
                    <a:lstStyle/>
                    <a:p>
                      <a:pPr marL="3365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14:20</a:t>
                      </a:r>
                      <a:r>
                        <a:rPr lang="ja-JP" altLang="en-US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15:10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農業ビッグデータの構築と解析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8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平藤　雅之　　　　　　　　　　　　　　　</a:t>
                      </a:r>
                      <a:r>
                        <a:rPr lang="ja-JP" altLang="en-US" sz="7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（農業・食品産業技術　総合研究機構）</a:t>
                      </a:r>
                      <a:endParaRPr lang="en-US" altLang="ja-JP" sz="7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6509">
                <a:tc vMerge="1">
                  <a:txBody>
                    <a:bodyPr/>
                    <a:lstStyle/>
                    <a:p>
                      <a:pPr marL="3365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15:20</a:t>
                      </a:r>
                      <a:r>
                        <a:rPr lang="ja-JP" altLang="en-US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16:10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医療ビッグデータ解析の現状と将来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8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満武　巨裕　　　　　　　　　　　　　　（医療経済研究機構）</a:t>
                      </a:r>
                      <a:endParaRPr lang="ja-JP" sz="8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6509">
                <a:tc vMerge="1">
                  <a:txBody>
                    <a:bodyPr/>
                    <a:lstStyle/>
                    <a:p>
                      <a:pPr marL="3365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16:10</a:t>
                      </a:r>
                      <a:r>
                        <a:rPr lang="ja-JP" altLang="en-US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17:00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データ駆動型化学へのパラダイムシフト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8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船津　公人　　　　　　　　　　　　　　（東京大学大学院工学系研究科）</a:t>
                      </a:r>
                      <a:endParaRPr lang="ja-JP" sz="8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6509">
                <a:tc vMerge="1">
                  <a:txBody>
                    <a:bodyPr/>
                    <a:lstStyle/>
                    <a:p>
                      <a:pPr marL="3365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17:00</a:t>
                      </a:r>
                      <a:r>
                        <a:rPr lang="ja-JP" altLang="en-US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ja-JP" sz="9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17:30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9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総合質問～閉会</a:t>
                      </a:r>
                      <a:endParaRPr lang="ja-JP" sz="9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0843" y="4869455"/>
            <a:ext cx="5860974" cy="35086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講演者</a:t>
            </a:r>
            <a:r>
              <a:rPr lang="ja-JP" altLang="en-US" sz="1200" dirty="0"/>
              <a:t>の</a:t>
            </a:r>
            <a:r>
              <a:rPr lang="ja-JP" altLang="en-US" sz="1100" dirty="0" smtClean="0"/>
              <a:t>ご紹介</a:t>
            </a:r>
            <a:r>
              <a:rPr lang="en-US" altLang="ja-JP" sz="1200" dirty="0" smtClean="0"/>
              <a:t>】</a:t>
            </a:r>
          </a:p>
          <a:p>
            <a:endParaRPr lang="ja-JP" altLang="en-US" sz="1000" dirty="0"/>
          </a:p>
          <a:p>
            <a:r>
              <a:rPr lang="ja-JP" altLang="en-US" sz="1100" b="1" dirty="0"/>
              <a:t>■</a:t>
            </a:r>
            <a:r>
              <a:rPr lang="ja-JP" altLang="en-US" sz="1100" b="1" dirty="0" smtClean="0"/>
              <a:t>大塚　成徳</a:t>
            </a:r>
            <a:r>
              <a:rPr lang="ja-JP" altLang="en-US" sz="1000" b="1" dirty="0" smtClean="0"/>
              <a:t>　</a:t>
            </a:r>
            <a:r>
              <a:rPr lang="ja-JP" altLang="en-US" sz="900" dirty="0" smtClean="0"/>
              <a:t>（</a:t>
            </a:r>
            <a:r>
              <a:rPr lang="ja-JP" altLang="en-US" sz="900" dirty="0"/>
              <a:t>おおつか しげのり）：理化学研究所・計算科学研究機構・データ同化</a:t>
            </a:r>
            <a:r>
              <a:rPr lang="ja-JP" altLang="en-US" sz="900" dirty="0" smtClean="0"/>
              <a:t>研究チーム</a:t>
            </a:r>
            <a:r>
              <a:rPr lang="ja-JP" altLang="en-US" sz="900" dirty="0"/>
              <a:t>研究員。</a:t>
            </a:r>
          </a:p>
          <a:p>
            <a:r>
              <a:rPr lang="en-US" altLang="ja-JP" sz="900" dirty="0"/>
              <a:t>JST-CREST</a:t>
            </a:r>
            <a:r>
              <a:rPr lang="ja-JP" altLang="en-US" sz="900" dirty="0"/>
              <a:t>「</a:t>
            </a:r>
            <a:r>
              <a:rPr lang="en-US" altLang="ja-JP" sz="900" dirty="0"/>
              <a:t>『</a:t>
            </a:r>
            <a:r>
              <a:rPr lang="ja-JP" altLang="en-US" sz="900" dirty="0"/>
              <a:t>ビッグデータ同化</a:t>
            </a:r>
            <a:r>
              <a:rPr lang="en-US" altLang="ja-JP" sz="900" dirty="0"/>
              <a:t>』</a:t>
            </a:r>
            <a:r>
              <a:rPr lang="ja-JP" altLang="en-US" sz="900" dirty="0"/>
              <a:t>の技術革新の創出によるゲリラ豪雨予測の実証」（</a:t>
            </a:r>
            <a:r>
              <a:rPr lang="ja-JP" altLang="en-US" sz="900" dirty="0" smtClean="0"/>
              <a:t>代表</a:t>
            </a:r>
            <a:r>
              <a:rPr lang="ja-JP" altLang="en-US" sz="900" dirty="0"/>
              <a:t>：三好健生）では，データ同化手法の一つであるアンサンブルカルマンフィルタを</a:t>
            </a:r>
            <a:r>
              <a:rPr lang="ja-JP" altLang="en-US" sz="900" dirty="0" smtClean="0"/>
              <a:t>用いて</a:t>
            </a:r>
            <a:r>
              <a:rPr lang="ja-JP" altLang="en-US" sz="900" dirty="0"/>
              <a:t>、大気の状態推定を行う手法の精度向上に向けて研究を行う。現在は降水の短期予測</a:t>
            </a:r>
            <a:r>
              <a:rPr lang="ja-JP" altLang="en-US" sz="900" dirty="0" smtClean="0"/>
              <a:t>システム</a:t>
            </a:r>
            <a:r>
              <a:rPr lang="ja-JP" altLang="en-US" sz="900" dirty="0"/>
              <a:t>を開発中。</a:t>
            </a:r>
          </a:p>
          <a:p>
            <a:endParaRPr lang="ja-JP" altLang="en-US" sz="1000" dirty="0"/>
          </a:p>
          <a:p>
            <a:r>
              <a:rPr lang="ja-JP" altLang="en-US" sz="1100" b="1" dirty="0" smtClean="0"/>
              <a:t>■平藤　雅之</a:t>
            </a:r>
            <a:r>
              <a:rPr lang="ja-JP" altLang="en-US" sz="1000" b="1" dirty="0" smtClean="0"/>
              <a:t>　</a:t>
            </a:r>
            <a:r>
              <a:rPr lang="ja-JP" altLang="en-US" sz="900" dirty="0" smtClean="0"/>
              <a:t>（</a:t>
            </a:r>
            <a:r>
              <a:rPr lang="ja-JP" altLang="en-US" sz="900" dirty="0"/>
              <a:t>ひらふじ まさゆき）：農研機構北海道農業研究センター研究領域長，筑波</a:t>
            </a:r>
            <a:r>
              <a:rPr lang="ja-JP" altLang="en-US" sz="900" dirty="0" smtClean="0"/>
              <a:t>大学</a:t>
            </a:r>
            <a:r>
              <a:rPr lang="ja-JP" altLang="en-US" sz="900" dirty="0"/>
              <a:t>大学院生命環境科学研究科教授（併任）。</a:t>
            </a:r>
          </a:p>
          <a:p>
            <a:r>
              <a:rPr lang="en-US" altLang="ja-JP" sz="900" dirty="0"/>
              <a:t>JST-CREST</a:t>
            </a:r>
            <a:r>
              <a:rPr lang="ja-JP" altLang="en-US" sz="900" dirty="0"/>
              <a:t>「フィールドセンシング時系列データを主体とした農業ビッグデータの構築</a:t>
            </a:r>
            <a:r>
              <a:rPr lang="ja-JP" altLang="en-US" sz="900" dirty="0" smtClean="0"/>
              <a:t>と新知見</a:t>
            </a:r>
            <a:r>
              <a:rPr lang="ja-JP" altLang="en-US" sz="900" dirty="0"/>
              <a:t>の発見」を研究代表者として実施中。センサネットワーク（フィールドサーバ）</a:t>
            </a:r>
            <a:r>
              <a:rPr lang="ja-JP" altLang="en-US" sz="900" dirty="0" smtClean="0"/>
              <a:t>の開発</a:t>
            </a:r>
            <a:r>
              <a:rPr lang="ja-JP" altLang="en-US" sz="900" dirty="0"/>
              <a:t>、センシング、生物複雑系、生物のモデリングなどの研究に従事。</a:t>
            </a:r>
          </a:p>
          <a:p>
            <a:endParaRPr lang="ja-JP" altLang="en-US" sz="1000" dirty="0"/>
          </a:p>
          <a:p>
            <a:r>
              <a:rPr lang="ja-JP" altLang="en-US" sz="1100" b="1" dirty="0" smtClean="0"/>
              <a:t>■満武　巨裕</a:t>
            </a:r>
            <a:r>
              <a:rPr lang="ja-JP" altLang="en-US" sz="1000" b="1" dirty="0" smtClean="0"/>
              <a:t>　</a:t>
            </a:r>
            <a:r>
              <a:rPr lang="ja-JP" altLang="en-US" sz="900" dirty="0" smtClean="0"/>
              <a:t>（</a:t>
            </a:r>
            <a:r>
              <a:rPr lang="ja-JP" altLang="en-US" sz="900" dirty="0"/>
              <a:t>みつたけ なおひろ）：医療経済研究・社会保険福祉協会 医療経済研究</a:t>
            </a:r>
            <a:r>
              <a:rPr lang="ja-JP" altLang="en-US" sz="900" dirty="0" smtClean="0"/>
              <a:t>機構研究部</a:t>
            </a:r>
            <a:r>
              <a:rPr lang="ja-JP" altLang="en-US" sz="900" dirty="0"/>
              <a:t>副部長／主席研究員。</a:t>
            </a:r>
          </a:p>
          <a:p>
            <a:r>
              <a:rPr lang="en-US" altLang="ja-JP" sz="900" dirty="0"/>
              <a:t>OECD</a:t>
            </a:r>
            <a:r>
              <a:rPr lang="ja-JP" altLang="en-US" sz="900" dirty="0"/>
              <a:t>（経済協力開発機構）</a:t>
            </a:r>
            <a:r>
              <a:rPr lang="en-US" altLang="ja-JP" sz="900" dirty="0"/>
              <a:t>Health Division</a:t>
            </a:r>
            <a:r>
              <a:rPr lang="ja-JP" altLang="en-US" sz="900" dirty="0"/>
              <a:t>の</a:t>
            </a:r>
            <a:r>
              <a:rPr lang="en-US" altLang="ja-JP" sz="900" dirty="0"/>
              <a:t>Bureau</a:t>
            </a:r>
            <a:r>
              <a:rPr lang="ja-JP" altLang="en-US" sz="900" dirty="0"/>
              <a:t>メンバー（加盟国から</a:t>
            </a:r>
            <a:r>
              <a:rPr lang="en-US" altLang="ja-JP" sz="900" dirty="0"/>
              <a:t>4</a:t>
            </a:r>
            <a:r>
              <a:rPr lang="ja-JP" altLang="en-US" sz="900" dirty="0"/>
              <a:t>名が就任）</a:t>
            </a:r>
            <a:r>
              <a:rPr lang="ja-JP" altLang="en-US" sz="900" dirty="0" smtClean="0"/>
              <a:t>、日本</a:t>
            </a:r>
            <a:r>
              <a:rPr lang="ja-JP" altLang="en-US" sz="900" dirty="0"/>
              <a:t>の保健医療支出推計の責任者。現在、①厚生労働科学研究事業・戦略研究、②厚生</a:t>
            </a:r>
            <a:r>
              <a:rPr lang="ja-JP" altLang="en-US" sz="900" dirty="0" smtClean="0"/>
              <a:t>労働行政</a:t>
            </a:r>
            <a:r>
              <a:rPr lang="ja-JP" altLang="en-US" sz="900" dirty="0"/>
              <a:t>推進調査事業：医療・介護費用の将来推計に関する調査研究、③日本医療研究開発</a:t>
            </a:r>
            <a:r>
              <a:rPr lang="ja-JP" altLang="en-US" sz="900" dirty="0" smtClean="0"/>
              <a:t>機構</a:t>
            </a:r>
            <a:r>
              <a:rPr lang="ja-JP" altLang="en-US" sz="900" dirty="0"/>
              <a:t>：臨床研究等</a:t>
            </a:r>
            <a:r>
              <a:rPr lang="en-US" altLang="ja-JP" sz="900" dirty="0"/>
              <a:t>ICT</a:t>
            </a:r>
            <a:r>
              <a:rPr lang="ja-JP" altLang="en-US" sz="900" dirty="0"/>
              <a:t>基盤構築研究事業を研究代表者として実施中。</a:t>
            </a:r>
          </a:p>
          <a:p>
            <a:endParaRPr lang="ja-JP" altLang="en-US" sz="1000" dirty="0"/>
          </a:p>
          <a:p>
            <a:r>
              <a:rPr lang="ja-JP" altLang="en-US" sz="1100" b="1" dirty="0" smtClean="0"/>
              <a:t>■船津　公人</a:t>
            </a:r>
            <a:r>
              <a:rPr lang="ja-JP" altLang="en-US" sz="1000" b="1" dirty="0" smtClean="0"/>
              <a:t>　</a:t>
            </a:r>
            <a:r>
              <a:rPr lang="ja-JP" altLang="en-US" sz="900" dirty="0" smtClean="0"/>
              <a:t>（</a:t>
            </a:r>
            <a:r>
              <a:rPr lang="ja-JP" altLang="en-US" sz="900" dirty="0"/>
              <a:t>ふなつ きみと）：東京大学大学院工学系研究科化学システム工学専攻教授。</a:t>
            </a:r>
          </a:p>
          <a:p>
            <a:r>
              <a:rPr lang="en-US" altLang="ja-JP" sz="900" dirty="0"/>
              <a:t>JST-CREST</a:t>
            </a:r>
            <a:r>
              <a:rPr lang="ja-JP" altLang="en-US" sz="900" dirty="0"/>
              <a:t>「医薬品創薬から製造までのビッグデータからの知識創出基盤」を研究</a:t>
            </a:r>
            <a:r>
              <a:rPr lang="ja-JP" altLang="en-US" sz="900" dirty="0" smtClean="0"/>
              <a:t>代表者と</a:t>
            </a:r>
            <a:r>
              <a:rPr lang="ja-JP" altLang="en-US" sz="900" dirty="0"/>
              <a:t>して実施中。ケモインフォマティックス利用による、分子・薬物設計、材料設計（</a:t>
            </a:r>
            <a:r>
              <a:rPr lang="ja-JP" altLang="en-US" sz="900" dirty="0" smtClean="0"/>
              <a:t>プロセス</a:t>
            </a:r>
            <a:r>
              <a:rPr lang="ja-JP" altLang="en-US" sz="900" dirty="0"/>
              <a:t>条件も含む）、構造解析、合成経路設計、化学プラントなどを対象とした監視と</a:t>
            </a:r>
            <a:r>
              <a:rPr lang="ja-JP" altLang="en-US" sz="900" dirty="0" smtClean="0"/>
              <a:t>制御の</a:t>
            </a:r>
            <a:r>
              <a:rPr lang="ja-JP" altLang="en-US" sz="900" dirty="0"/>
              <a:t>ためのソフトセンサー</a:t>
            </a:r>
            <a:r>
              <a:rPr lang="ja-JP" altLang="en-US" sz="900" dirty="0" smtClean="0"/>
              <a:t>開発。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394696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43084f80-8c3d-4d50-8042-690842ff0ab8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125</Words>
  <Application>Microsoft Office PowerPoint</Application>
  <PresentationFormat>画面に合わせる (4:3)</PresentationFormat>
  <Paragraphs>76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国立大学法人  豊橋技術科学大学　　平成２８年度　社会人向け実践教育プログラム  計算技術科学実践教育プログラム 最先端データサイエンス講座</vt:lpstr>
      <vt:lpstr>開講スケジュール</vt:lpstr>
    </vt:vector>
  </TitlesOfParts>
  <Company>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JIM</dc:creator>
  <cp:lastModifiedBy>JIM</cp:lastModifiedBy>
  <cp:revision>207</cp:revision>
  <cp:lastPrinted>2017-02-20T01:22:45Z</cp:lastPrinted>
  <dcterms:created xsi:type="dcterms:W3CDTF">2015-08-08T08:58:34Z</dcterms:created>
  <dcterms:modified xsi:type="dcterms:W3CDTF">2017-02-20T01:24:33Z</dcterms:modified>
</cp:coreProperties>
</file>